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2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D3B3C7E-BC2D-4436-8B03-AC421FA66787}"/>
              </a:ext>
            </a:extLst>
          </p:cNvPr>
          <p:cNvSpPr/>
          <p:nvPr/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6887E-4265-46F7-9DE0-605FFFC9076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5130" y="1066800"/>
            <a:ext cx="8112369" cy="2073119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 cap="all" spc="39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B1A74-54F5-45CA-8922-87FFD5751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5804" y="4876802"/>
            <a:ext cx="7821637" cy="102869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BE6EF-9D0F-4ABF-B92C-E967FE3F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AB150-954C-4F02-89AC-DA7163D7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9965" y="6245352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16270-CBD7-4ACC-BFC5-9CADE722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9B5D0C1-066E-4C02-A6B8-59FAE4A19724}"/>
              </a:ext>
            </a:extLst>
          </p:cNvPr>
          <p:cNvGrpSpPr/>
          <p:nvPr/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31937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1126-542A-43AD-8078-EE3565165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5F98B-5F32-4561-BFBC-9F6E5DA0A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28700" y="2161903"/>
            <a:ext cx="10134600" cy="3743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3D0DD-B04E-4E48-8EE1-51E46131A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1352D-F9C0-4442-9601-A09A7655E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C0801-9C45-40AE-AB33-5742CDA4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133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946561-59BF-4566-AD2C-9B05C4771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6250" y="723899"/>
            <a:ext cx="2271849" cy="5410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F7870-6CBD-47E2-854C-68141BAA1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3900" y="723899"/>
            <a:ext cx="8302534" cy="5410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FAF3-C106-49CB-A845-1FC7F731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D5CCC-00E8-48FA-91A6-921E7B64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E1751-E7AA-406D-A977-1ACEF1FBD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346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2DC87-4B97-4A7C-BC4C-6E772456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59FD9-57FD-4ABA-9FCD-79540525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BD40E-B0AA-47B8-900F-488A8AEC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E623C-1E35-4485-A5B4-A71969BE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C6BB9-EF4F-465E-985B-34521F68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411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F5577-D71B-4279-B07A-62F703E5D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8367D-C35C-4023-BEBE-F834D033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FCF8A-B8C6-496A-98A5-BBB52DB7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DE45C10-227D-42DF-A888-EEFD3784F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50338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A214944-8898-48BC-AE6F-065DA7BBB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80478" y="4714704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4B3AAB-30C4-441D-B481-D253F8325953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CB6176-5585-40BC-BC9C-CA625F989F1B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7C4F1D9-97D8-43DD-A319-C56367F97FCE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5E64ED-B373-4866-B5A2-E805D316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291" y="1274475"/>
            <a:ext cx="3761832" cy="2823913"/>
          </a:xfrm>
        </p:spPr>
        <p:txBody>
          <a:bodyPr anchor="b">
            <a:normAutofit/>
          </a:bodyPr>
          <a:lstStyle>
            <a:lvl1pPr algn="ctr">
              <a:defRPr sz="3200" cap="all" spc="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D6168-DDAE-41B2-A0D5-42185A2D02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6756" y="2730304"/>
            <a:ext cx="4383030" cy="13973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28611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25EB-71EE-41B3-89D2-47A0C7C35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62F7D-C4AD-4BD4-AAC8-F0223EE4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7305" y="2155369"/>
            <a:ext cx="4953000" cy="399832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FB088-28C6-4667-8DF2-0DE32AE3E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55369"/>
            <a:ext cx="4953000" cy="3998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6095F-AE34-4E94-B722-E3A1205AE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6A8E6-BD94-48EA-8F35-DA0DF910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78AEF-56B8-49F5-81E8-663B1FFA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906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873F-001F-4254-97F3-05329E6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55171"/>
            <a:ext cx="10134600" cy="11355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7B575-060F-4296-A28A-93DA109F9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7306" y="1801620"/>
            <a:ext cx="4849036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81A51-F4D1-4A02-9918-C416F820B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7306" y="2619103"/>
            <a:ext cx="4849036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2916D0-3DFE-455D-9888-3FDEFD3D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108" y="1801620"/>
            <a:ext cx="4904585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763-0643-4A48-8007-93391C59F6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108" y="2619103"/>
            <a:ext cx="4904585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2D07B-3A5D-41C2-83B8-BD1AD6522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2C1367-FE5A-4CDD-B85B-724FFFE5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2F244-23EB-4E1A-B74F-77F23F87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26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6C0A-BEF4-4DE4-A9D2-C60298FC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67C0AC-3C98-4D68-AE72-CFFA163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7722A-E2E4-45D2-8A20-4853ED68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B9201-B20B-4412-B745-F2F6A914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863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4889A-9ABE-4409-BAD8-F84C36C1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DA5A70-FE21-4CB6-A67B-1DC798E9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4AD11-7FD2-432C-A6AB-395BE927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05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397CF-9CDD-4E78-8F35-A2FFE7867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4BFE-7A85-4123-B0F7-4DB1C141C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6800"/>
            <a:ext cx="6172200" cy="48386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EFD6D-1929-4A73-A860-22A36FF5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99A5-94A1-4452-AFF0-918BDA8B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589D8-DD83-406C-A77A-176D2399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46024-82ED-40EF-8846-F6CC44BC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067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D12FA-83A4-42AF-98D7-312C4C5A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F1DC8-2932-4C6E-BFBB-8BA1C9598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5942012" cy="48387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E0000-EF01-46A5-8A71-25FB7EA3F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D40B-9246-4532-9F73-5BA9061C3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6B9A0-5B1C-4F7B-828A-EF74E514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E99FB-C932-4165-A612-8B302D8F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701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CE7638-D991-46E7-BF2C-67D1AC82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23900"/>
            <a:ext cx="10134600" cy="12884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6B9C-4923-4DAB-9748-D5CD289EB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2161903"/>
            <a:ext cx="10134600" cy="3969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78CF6-4B33-40E4-B881-5F4C56837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4765" y="6245032"/>
            <a:ext cx="5244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E857E-F564-4539-9984-10435B6140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841" y="6245032"/>
            <a:ext cx="26593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C485584D-7D79-4248-9986-4CA35242F944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EABEF-B998-4B11-A878-8F492F8E3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79964" y="6245033"/>
            <a:ext cx="41122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EB54D17-3792-403D-9127-495845021D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827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-228600" algn="l" defTabSz="914400" rtl="0" eaLnBrk="1" latinLnBrk="0" hangingPunct="1">
        <a:lnSpc>
          <a:spcPct val="11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8">
            <a:extLst>
              <a:ext uri="{FF2B5EF4-FFF2-40B4-BE49-F238E27FC236}">
                <a16:creationId xmlns:a16="http://schemas.microsoft.com/office/drawing/2014/main" id="{DD8EACB7-D372-470B-B76E-A829D0031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Video 48">
            <a:extLst>
              <a:ext uri="{FF2B5EF4-FFF2-40B4-BE49-F238E27FC236}">
                <a16:creationId xmlns:a16="http://schemas.microsoft.com/office/drawing/2014/main" id="{5C122770-8896-DFE8-2698-BE7B372107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-152390"/>
            <a:ext cx="12191980" cy="6857989"/>
          </a:xfrm>
          <a:prstGeom prst="rect">
            <a:avLst/>
          </a:prstGeom>
        </p:spPr>
      </p:pic>
      <p:sp>
        <p:nvSpPr>
          <p:cNvPr id="50" name="Rectangle 5">
            <a:extLst>
              <a:ext uri="{FF2B5EF4-FFF2-40B4-BE49-F238E27FC236}">
                <a16:creationId xmlns:a16="http://schemas.microsoft.com/office/drawing/2014/main" id="{FDCD62BB-F134-412E-AF5B-602B04458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3900" y="750337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27E16A-1386-DE1D-048F-33580004A6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8561" y="1066800"/>
            <a:ext cx="3931320" cy="2267193"/>
          </a:xfrm>
        </p:spPr>
        <p:txBody>
          <a:bodyPr>
            <a:normAutofit/>
          </a:bodyPr>
          <a:lstStyle/>
          <a:p>
            <a:r>
              <a:rPr lang="en-US" dirty="0"/>
              <a:t>Interactive mapping with R and Leaflet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F0E3FF-3C8E-4B73-CD52-1DCD080D54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8561" y="4327781"/>
            <a:ext cx="3931321" cy="1033669"/>
          </a:xfrm>
        </p:spPr>
        <p:txBody>
          <a:bodyPr>
            <a:normAutofit/>
          </a:bodyPr>
          <a:lstStyle/>
          <a:p>
            <a:r>
              <a:rPr lang="en-US" dirty="0"/>
              <a:t>Erik McDonald</a:t>
            </a:r>
          </a:p>
        </p:txBody>
      </p:sp>
      <p:grpSp>
        <p:nvGrpSpPr>
          <p:cNvPr id="51" name="Group 12">
            <a:extLst>
              <a:ext uri="{FF2B5EF4-FFF2-40B4-BE49-F238E27FC236}">
                <a16:creationId xmlns:a16="http://schemas.microsoft.com/office/drawing/2014/main" id="{F1732D3A-CFF0-45BE-AD79-F83D0272C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80479" y="3871114"/>
            <a:ext cx="867485" cy="115439"/>
            <a:chOff x="8910933" y="1861308"/>
            <a:chExt cx="867485" cy="11543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892F72C-7FB6-49C8-A402-D5DC42DB6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2" name="Straight Connector 14">
              <a:extLst>
                <a:ext uri="{FF2B5EF4-FFF2-40B4-BE49-F238E27FC236}">
                  <a16:creationId xmlns:a16="http://schemas.microsoft.com/office/drawing/2014/main" id="{FC92C2E1-605F-49BD-8AC8-DC52B3015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8BE2E0F-EE6D-4748-AB8F-724D0DDC6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82114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9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29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DF0CAD46-2E46-44EB-A063-C05881768C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Different coloured dots on white wall">
            <a:extLst>
              <a:ext uri="{FF2B5EF4-FFF2-40B4-BE49-F238E27FC236}">
                <a16:creationId xmlns:a16="http://schemas.microsoft.com/office/drawing/2014/main" id="{06D45976-D1AE-72AE-B721-6830474276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981" b="9348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0FDFF237-4369-41A3-9CE4-CD1A68139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49553"/>
            <a:ext cx="12191999" cy="5320052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47000">
                <a:srgbClr val="000000">
                  <a:alpha val="41000"/>
                </a:srgbClr>
              </a:gs>
              <a:gs pos="81000">
                <a:srgbClr val="000000">
                  <a:alpha val="5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F66AA0-8889-CF9A-7764-655EA3B40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6091" y="2633933"/>
            <a:ext cx="8039818" cy="16435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 kern="1200" cap="all" spc="39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Geospatial Data</a:t>
            </a:r>
            <a:br>
              <a:rPr lang="en-US" sz="2800" kern="1200" cap="all" spc="39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2800" kern="1200" cap="all" spc="390" baseline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44" name="Group 38">
            <a:extLst>
              <a:ext uri="{FF2B5EF4-FFF2-40B4-BE49-F238E27FC236}">
                <a16:creationId xmlns:a16="http://schemas.microsoft.com/office/drawing/2014/main" id="{C3E45FAB-3768-4529-B0E8-A0E9BE5E3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739509"/>
            <a:ext cx="867485" cy="115439"/>
            <a:chOff x="8910933" y="1861308"/>
            <a:chExt cx="867485" cy="115439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FF68CFF-0675-43D9-8EF2-EAC1F19D2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E1414FA8-D7DF-4B14-AD83-846AB2899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38B88A0-A01D-4106-8E09-1AEB09B04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5778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DFD96-D6F4-A9DF-0359-9BC60CBB0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4E589C-0E25-9401-1D0F-FCCC33DD6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Points and lines to represent locations on the Earth’s surface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Coordinate systems (degrees, meters, etc.)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Point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Polygon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Applications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779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BCACA-0F10-DC5E-BE13-F38CC8689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PII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07924-E3D3-F692-3784-26970AD471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Vector data may contain PII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Methods to obscure PII</a:t>
            </a:r>
          </a:p>
          <a:p>
            <a:pPr marL="617220" lvl="1" indent="-342900"/>
            <a:r>
              <a:rPr lang="en-US" dirty="0"/>
              <a:t>Jittering</a:t>
            </a:r>
          </a:p>
          <a:p>
            <a:pPr marL="617220" lvl="1" indent="-342900"/>
            <a:r>
              <a:rPr lang="en-US" dirty="0"/>
              <a:t>Clustering</a:t>
            </a:r>
          </a:p>
          <a:p>
            <a:pPr marL="617220" lvl="1" indent="-342900"/>
            <a:r>
              <a:rPr lang="en-US" dirty="0"/>
              <a:t>Heat clusters</a:t>
            </a:r>
          </a:p>
        </p:txBody>
      </p:sp>
    </p:spTree>
    <p:extLst>
      <p:ext uri="{BB962C8B-B14F-4D97-AF65-F5344CB8AC3E}">
        <p14:creationId xmlns:p14="http://schemas.microsoft.com/office/powerpoint/2010/main" val="1282347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635C5-DCA9-5CD8-D42B-54D63BCD3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Raster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9FBF2-8E17-AAAA-311C-FDB3FF2BE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Grid matrix or series of cells represent locations on the Earth’s surface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Applications (Weather, topography, crop health,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68212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460DE-7BA1-852A-5590-0297DD8B3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analysis tools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28374-1386-7C4A-0F47-1AF8803FBD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SP vs SF</a:t>
            </a:r>
          </a:p>
          <a:p>
            <a:pPr marL="617220" lvl="1" indent="-342900"/>
            <a:r>
              <a:rPr lang="en-US" dirty="0"/>
              <a:t>Functionality of SP</a:t>
            </a:r>
          </a:p>
          <a:p>
            <a:pPr marL="617220" lvl="1" indent="-342900"/>
            <a:r>
              <a:rPr lang="en-US" dirty="0"/>
              <a:t>Advantages of SF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ggmap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Leaflet</a:t>
            </a:r>
          </a:p>
          <a:p>
            <a:pPr marL="617220" lvl="1" indent="-342900"/>
            <a:r>
              <a:rPr lang="en-US" dirty="0"/>
              <a:t>Documentation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617220" lvl="1" indent="-342900"/>
            <a:endParaRPr lang="en-US" dirty="0"/>
          </a:p>
          <a:p>
            <a:pPr marL="617220" lvl="1" indent="-342900"/>
            <a:endParaRPr lang="en-US" dirty="0"/>
          </a:p>
          <a:p>
            <a:pPr marL="617220" lvl="1" indent="-342900"/>
            <a:endParaRPr lang="en-US" dirty="0"/>
          </a:p>
          <a:p>
            <a:pPr marL="617220" lvl="1" indent="-342900"/>
            <a:endParaRPr lang="en-US" dirty="0"/>
          </a:p>
          <a:p>
            <a:pPr marL="617220" lvl="1" indent="-342900"/>
            <a:endParaRPr lang="en-US" dirty="0"/>
          </a:p>
          <a:p>
            <a:pPr marL="617220" lvl="1" indent="-342900"/>
            <a:endParaRPr lang="en-US" dirty="0"/>
          </a:p>
          <a:p>
            <a:pPr marL="617220" lvl="1" indent="-342900"/>
            <a:endParaRPr lang="en-US" dirty="0"/>
          </a:p>
          <a:p>
            <a:pPr marL="617220" lvl="1" indent="-342900"/>
            <a:endParaRPr lang="en-US" dirty="0"/>
          </a:p>
          <a:p>
            <a:pPr marL="617220" lvl="1" indent="-342900"/>
            <a:endParaRPr lang="en-US" dirty="0"/>
          </a:p>
          <a:p>
            <a:pPr marL="617220" lvl="1" indent="-342900"/>
            <a:endParaRPr lang="en-US" dirty="0"/>
          </a:p>
          <a:p>
            <a:pPr marL="617220" lvl="1" indent="-342900"/>
            <a:endParaRPr lang="en-US" dirty="0"/>
          </a:p>
          <a:p>
            <a:pPr marL="617220" lvl="1" indent="-342900"/>
            <a:endParaRPr lang="en-US" dirty="0"/>
          </a:p>
          <a:p>
            <a:pPr lvl="1" indent="0">
              <a:buNone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426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B6F93-435B-778D-F5C0-376FD5996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pipe operator %&gt;%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4A12A-CE54-4972-6D51-BCDA50B04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Purpose</a:t>
            </a:r>
          </a:p>
          <a:p>
            <a:endParaRPr lang="en-US" dirty="0"/>
          </a:p>
          <a:p>
            <a:r>
              <a:rPr lang="en-US" dirty="0" err="1"/>
              <a:t>dataObject</a:t>
            </a:r>
            <a:r>
              <a:rPr lang="en-US" dirty="0"/>
              <a:t> %&gt;%</a:t>
            </a:r>
          </a:p>
          <a:p>
            <a:r>
              <a:rPr lang="en-US" dirty="0"/>
              <a:t>	function1() %&gt;%</a:t>
            </a:r>
          </a:p>
          <a:p>
            <a:r>
              <a:rPr lang="en-US" dirty="0"/>
              <a:t>	function2() %&gt;%</a:t>
            </a:r>
          </a:p>
          <a:p>
            <a:r>
              <a:rPr lang="en-US" dirty="0"/>
              <a:t>	function3()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118663"/>
      </p:ext>
    </p:extLst>
  </p:cSld>
  <p:clrMapOvr>
    <a:masterClrMapping/>
  </p:clrMapOvr>
</p:sld>
</file>

<file path=ppt/theme/theme1.xml><?xml version="1.0" encoding="utf-8"?>
<a:theme xmlns:a="http://schemas.openxmlformats.org/drawingml/2006/main" name="AdornVTI">
  <a:themeElements>
    <a:clrScheme name="AnalogousFromLightSeedRightStep">
      <a:dk1>
        <a:srgbClr val="000000"/>
      </a:dk1>
      <a:lt1>
        <a:srgbClr val="FFFFFF"/>
      </a:lt1>
      <a:dk2>
        <a:srgbClr val="242A41"/>
      </a:dk2>
      <a:lt2>
        <a:srgbClr val="E2E4E8"/>
      </a:lt2>
      <a:accent1>
        <a:srgbClr val="B89D76"/>
      </a:accent1>
      <a:accent2>
        <a:srgbClr val="A4A46C"/>
      </a:accent2>
      <a:accent3>
        <a:srgbClr val="95A77B"/>
      </a:accent3>
      <a:accent4>
        <a:srgbClr val="7BAC72"/>
      </a:accent4>
      <a:accent5>
        <a:srgbClr val="7FAC8B"/>
      </a:accent5>
      <a:accent6>
        <a:srgbClr val="71AB98"/>
      </a:accent6>
      <a:hlink>
        <a:srgbClr val="6582AC"/>
      </a:hlink>
      <a:folHlink>
        <a:srgbClr val="7F7F7F"/>
      </a:folHlink>
    </a:clrScheme>
    <a:fontScheme name="Bembo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ornVTI" id="{497E3FA9-5A27-4D12-9D04-917BEF3D1303}" vid="{34192A01-61CA-4566-9818-841C607496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4172</TotalTime>
  <Words>111</Words>
  <Application>Microsoft Office PowerPoint</Application>
  <PresentationFormat>Widescreen</PresentationFormat>
  <Paragraphs>46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Bembo</vt:lpstr>
      <vt:lpstr>AdornVTI</vt:lpstr>
      <vt:lpstr>Interactive mapping with R and Leaflet</vt:lpstr>
      <vt:lpstr>Geospatial Data </vt:lpstr>
      <vt:lpstr>Vector Data</vt:lpstr>
      <vt:lpstr>PII </vt:lpstr>
      <vt:lpstr>Raster data</vt:lpstr>
      <vt:lpstr>Spatial analysis tools in R</vt:lpstr>
      <vt:lpstr>The pipe operator %&gt;%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mapping with R and Leaflet</dc:title>
  <dc:creator>EMacDonald</dc:creator>
  <cp:lastModifiedBy>EMacDonald</cp:lastModifiedBy>
  <cp:revision>1</cp:revision>
  <dcterms:created xsi:type="dcterms:W3CDTF">2022-10-11T13:37:50Z</dcterms:created>
  <dcterms:modified xsi:type="dcterms:W3CDTF">2022-10-14T11:10:42Z</dcterms:modified>
</cp:coreProperties>
</file>

<file path=docProps/thumbnail.jpeg>
</file>